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handoutMasterIdLst>
    <p:handoutMasterId r:id="rId21"/>
  </p:handoutMasterIdLst>
  <p:sldIdLst>
    <p:sldId id="256" r:id="rId2"/>
    <p:sldId id="257" r:id="rId3"/>
    <p:sldId id="259" r:id="rId4"/>
    <p:sldId id="286" r:id="rId5"/>
    <p:sldId id="287" r:id="rId6"/>
    <p:sldId id="288" r:id="rId7"/>
    <p:sldId id="294" r:id="rId8"/>
    <p:sldId id="295" r:id="rId9"/>
    <p:sldId id="282" r:id="rId10"/>
    <p:sldId id="262" r:id="rId11"/>
    <p:sldId id="284" r:id="rId12"/>
    <p:sldId id="285" r:id="rId13"/>
    <p:sldId id="266" r:id="rId14"/>
    <p:sldId id="290" r:id="rId15"/>
    <p:sldId id="291" r:id="rId16"/>
    <p:sldId id="292" r:id="rId17"/>
    <p:sldId id="293" r:id="rId18"/>
    <p:sldId id="296" r:id="rId19"/>
    <p:sldId id="297" r:id="rId20"/>
  </p:sldIdLst>
  <p:sldSz cx="9144000" cy="6858000" type="screen4x3"/>
  <p:notesSz cx="7102475" cy="9388475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B869"/>
    <a:srgbClr val="FFFF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62" autoAdjust="0"/>
    <p:restoredTop sz="92342" autoAdjust="0"/>
  </p:normalViewPr>
  <p:slideViewPr>
    <p:cSldViewPr>
      <p:cViewPr varScale="1">
        <p:scale>
          <a:sx n="104" d="100"/>
          <a:sy n="104" d="100"/>
        </p:scale>
        <p:origin x="-170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25" tIns="47113" rIns="94225" bIns="47113" numCol="1" anchor="t" anchorCtr="0" compatLnSpc="1">
            <a:prstTxWarp prst="textNoShape">
              <a:avLst/>
            </a:prstTxWarp>
          </a:bodyPr>
          <a:lstStyle>
            <a:lvl1pPr algn="l" defTabSz="942425">
              <a:defRPr sz="13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8162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25" tIns="47113" rIns="94225" bIns="47113" numCol="1" anchor="t" anchorCtr="0" compatLnSpc="1">
            <a:prstTxWarp prst="textNoShape">
              <a:avLst/>
            </a:prstTxWarp>
          </a:bodyPr>
          <a:lstStyle>
            <a:lvl1pPr defTabSz="942425">
              <a:defRPr sz="13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0163"/>
            <a:ext cx="3078163" cy="46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25" tIns="47113" rIns="94225" bIns="47113" numCol="1" anchor="b" anchorCtr="0" compatLnSpc="1">
            <a:prstTxWarp prst="textNoShape">
              <a:avLst/>
            </a:prstTxWarp>
          </a:bodyPr>
          <a:lstStyle>
            <a:lvl1pPr algn="l" defTabSz="942425">
              <a:defRPr sz="13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8920163"/>
            <a:ext cx="3078162" cy="46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25" tIns="47113" rIns="94225" bIns="47113" numCol="1" anchor="b" anchorCtr="0" compatLnSpc="1">
            <a:prstTxWarp prst="textNoShape">
              <a:avLst/>
            </a:prstTxWarp>
          </a:bodyPr>
          <a:lstStyle>
            <a:lvl1pPr defTabSz="941388">
              <a:defRPr sz="1300"/>
            </a:lvl1pPr>
          </a:lstStyle>
          <a:p>
            <a:fld id="{D9044D5D-9C00-44AD-925D-AF412001A6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9417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26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5" name="Group 1027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1028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grpSp>
            <p:nvGrpSpPr>
              <p:cNvPr id="16" name="Group 1029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1030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Line 1031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Line 1032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Line 1033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Line 1034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" name="Line 1035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Line 1036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Line 1037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Line 1038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1039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Line 1040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" name="Line 1041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Line 1042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Line 1043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Line 1044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Line 1045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Line 1046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Line 1047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" name="Line 1048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" name="Line 1049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" name="Line 1050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" name="Line 1051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Line 1052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" name="Line 1053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Line 1054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Line 1055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Line 1056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Line 1057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Line 1058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Line 1059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1060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Line 1061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Line 1062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Line 1063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Line 1064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Line 1065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Line 1066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Line 1067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Line 1068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Line 1069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Line 1070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Line 1071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Line 1072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Line 1073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1074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" name="Line 1075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Line 1076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Line 1077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Line 1078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Line 1079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Line 1080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7" name="Line 1081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1082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1083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1084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Line 1085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1086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1087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1088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Line 1089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Arc 1090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187" name="Rectangle 1091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5188" name="Rectangle 1092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69" name="Rectangle 1093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0" name="Rectangle 1094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1" name="Rectangle 1095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4389C28E-24E6-4AE3-85A9-018F474979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0257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55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18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42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070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43000"/>
            <a:ext cx="38100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38100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16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54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5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45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011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521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1029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36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67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8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9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0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1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2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7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2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7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7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38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9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0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1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2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3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4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5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6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7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8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9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0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1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2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3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4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5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6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7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8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9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0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1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2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3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4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5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6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30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1031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32" name="Group 59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33" name="Line 60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4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5" name="Arc 62"/>
              <p:cNvSpPr>
                <a:spLocks/>
              </p:cNvSpPr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T0" fmla="*/ 1 w 43195"/>
                  <a:gd name="T1" fmla="*/ 0 h 43200"/>
                  <a:gd name="T2" fmla="*/ 0 w 43195"/>
                  <a:gd name="T3" fmla="*/ 1 h 43200"/>
                  <a:gd name="T4" fmla="*/ 1 w 43195"/>
                  <a:gd name="T5" fmla="*/ 1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2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143000"/>
            <a:ext cx="77724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3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q=pokedex+map+and+ash&amp;view=detailv2&amp;&amp;id=26CC249F435872F3DF843043B6E3337A4CFA1C83&amp;selectedIndex=17&amp;ccid=A7ESELeF&amp;simid=607987939366602564&amp;thid=OIP.M03b11210b7851d5ecc7fc51c981de218o0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1981200"/>
            <a:ext cx="5867400" cy="1143000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solidFill>
                  <a:schemeClr val="accent5"/>
                </a:solidFill>
              </a:rPr>
              <a:t>Finding Home:</a:t>
            </a:r>
            <a:br>
              <a:rPr lang="en-US" altLang="en-US" sz="3600" dirty="0" smtClean="0">
                <a:solidFill>
                  <a:schemeClr val="accent5"/>
                </a:solidFill>
              </a:rPr>
            </a:br>
            <a:r>
              <a:rPr lang="en-US" altLang="en-US" dirty="0" smtClean="0">
                <a:solidFill>
                  <a:schemeClr val="accent5"/>
                </a:solidFill>
              </a:rPr>
              <a:t>How Anime Characters Navigate Their World</a:t>
            </a:r>
          </a:p>
        </p:txBody>
      </p:sp>
      <p:sp>
        <p:nvSpPr>
          <p:cNvPr id="30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-136" y="3505200"/>
            <a:ext cx="6400800" cy="1752600"/>
          </a:xfrm>
        </p:spPr>
        <p:txBody>
          <a:bodyPr/>
          <a:lstStyle/>
          <a:p>
            <a:pPr algn="ctr" eaLnBrk="1" hangingPunct="1"/>
            <a:r>
              <a:rPr lang="en-US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JP Burke &amp; Conrad Schiff, PhD</a:t>
            </a:r>
          </a:p>
          <a:p>
            <a:pPr algn="ctr" eaLnBrk="1" hangingPunct="1"/>
            <a:r>
              <a:rPr lang="en-US" altLang="en-US" sz="1400" i="1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Last revision – </a:t>
            </a:r>
            <a:r>
              <a:rPr lang="en-US" altLang="en-US" sz="1400" i="1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8/5/16</a:t>
            </a:r>
            <a:endParaRPr lang="en-US" altLang="en-US" sz="1400" i="1" dirty="0" smtClean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014" y="0"/>
            <a:ext cx="278814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GPS Work?  Cities and Signals?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14400"/>
                <a:ext cx="7772400" cy="5334000"/>
              </a:xfrm>
            </p:spPr>
            <p:txBody>
              <a:bodyPr/>
              <a:lstStyle/>
              <a:p>
                <a:r>
                  <a:rPr lang="en-US" sz="2000" dirty="0" smtClean="0"/>
                  <a:t>Let’s think in 1 spatial dimension to start</a:t>
                </a:r>
              </a:p>
              <a:p>
                <a:endParaRPr lang="en-US" sz="2000" dirty="0"/>
              </a:p>
              <a:p>
                <a:r>
                  <a:rPr lang="en-US" sz="2000" dirty="0" smtClean="0"/>
                  <a:t>Imagine that you are somewhere near a city but you don’t know quite where</a:t>
                </a:r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/>
              </a:p>
              <a:p>
                <a:r>
                  <a:rPr lang="en-US" sz="2000" dirty="0" smtClean="0"/>
                  <a:t>Suppose the following:</a:t>
                </a:r>
              </a:p>
              <a:p>
                <a:pPr lvl="1"/>
                <a:r>
                  <a:rPr lang="en-US" sz="1600" dirty="0" smtClean="0"/>
                  <a:t>The city runs on a high-precision clock</a:t>
                </a:r>
              </a:p>
              <a:p>
                <a:pPr lvl="1"/>
                <a:r>
                  <a:rPr lang="en-US" sz="1600" dirty="0" smtClean="0"/>
                  <a:t>Each hour, on the hour, the city sounds a bell with a unique pitch</a:t>
                </a:r>
              </a:p>
              <a:p>
                <a:pPr lvl="1"/>
                <a:r>
                  <a:rPr lang="en-US" sz="1600" dirty="0" smtClean="0"/>
                  <a:t>Your clock is exactly synchronized with the clock</a:t>
                </a:r>
              </a:p>
              <a:p>
                <a:pPr lvl="1"/>
                <a:r>
                  <a:rPr lang="en-US" sz="1600" dirty="0" smtClean="0"/>
                  <a:t>You know the speed of sound,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𝑐</m:t>
                    </m:r>
                  </m:oMath>
                </a14:m>
                <a:r>
                  <a:rPr lang="en-US" sz="1600" dirty="0" smtClean="0"/>
                  <a:t>, precisely and it doesn’t change due to changes in temperature, humidity, pressure, etc.</a:t>
                </a:r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Given all that, when you hear the bell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𝛿</m:t>
                    </m:r>
                    <m:r>
                      <a:rPr lang="en-US" sz="2200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sz="2200" dirty="0" smtClean="0"/>
                  <a:t> seconds after noon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𝑅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+</m:t>
                    </m:r>
                    <m:r>
                      <a:rPr lang="en-US" sz="2200" b="0" i="1" smtClean="0">
                        <a:latin typeface="Cambria Math"/>
                      </a:rPr>
                      <m:t>𝛿</m:t>
                    </m:r>
                    <m:r>
                      <a:rPr lang="en-US" sz="2200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sz="2200" dirty="0" smtClean="0"/>
                  <a:t>), you can figure out where you are: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𝑐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𝑐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𝛿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14400"/>
                <a:ext cx="7772400" cy="5334000"/>
              </a:xfrm>
              <a:blipFill rotWithShape="1">
                <a:blip r:embed="rId2"/>
                <a:stretch>
                  <a:fillRect t="-571" r="-1647" b="-8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2667000" y="2404646"/>
            <a:ext cx="3710349" cy="871954"/>
            <a:chOff x="2667000" y="2404646"/>
            <a:chExt cx="3710349" cy="871954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2667000" y="2556678"/>
              <a:ext cx="3710349" cy="719922"/>
              <a:chOff x="1600200" y="4876800"/>
              <a:chExt cx="5105400" cy="990600"/>
            </a:xfrm>
          </p:grpSpPr>
          <p:sp>
            <p:nvSpPr>
              <p:cNvPr id="6" name="Oval 5"/>
              <p:cNvSpPr/>
              <p:nvPr/>
            </p:nvSpPr>
            <p:spPr bwMode="auto">
              <a:xfrm>
                <a:off x="1600200" y="4876800"/>
                <a:ext cx="990600" cy="990600"/>
              </a:xfrm>
              <a:prstGeom prst="ellipse">
                <a:avLst/>
              </a:prstGeom>
              <a:gradFill>
                <a:gsLst>
                  <a:gs pos="0">
                    <a:srgbClr val="92D050"/>
                  </a:gs>
                  <a:gs pos="74000">
                    <a:srgbClr val="00B050"/>
                  </a:gs>
                  <a:gs pos="83000">
                    <a:srgbClr val="38B869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ahoma" pitchFamily="34" charset="0"/>
                  </a:rPr>
                  <a:t>Rock</a:t>
                </a:r>
              </a:p>
            </p:txBody>
          </p:sp>
          <p:cxnSp>
            <p:nvCxnSpPr>
              <p:cNvPr id="8" name="Straight Connector 7"/>
              <p:cNvCxnSpPr>
                <a:stCxn id="6" idx="6"/>
              </p:cNvCxnSpPr>
              <p:nvPr/>
            </p:nvCxnSpPr>
            <p:spPr bwMode="auto">
              <a:xfrm>
                <a:off x="2590800" y="5372100"/>
                <a:ext cx="411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" name="Multiply 8"/>
              <p:cNvSpPr/>
              <p:nvPr/>
            </p:nvSpPr>
            <p:spPr bwMode="auto">
              <a:xfrm>
                <a:off x="3811809" y="5218725"/>
                <a:ext cx="304799" cy="304799"/>
              </a:xfrm>
              <a:prstGeom prst="mathMultiply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  <p:cxnSp>
          <p:nvCxnSpPr>
            <p:cNvPr id="43" name="Straight Arrow Connector 42"/>
            <p:cNvCxnSpPr/>
            <p:nvPr/>
          </p:nvCxnSpPr>
          <p:spPr bwMode="auto">
            <a:xfrm>
              <a:off x="2971799" y="2489023"/>
              <a:ext cx="141324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3496415" y="2404646"/>
                  <a:ext cx="3640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6415" y="2404646"/>
                  <a:ext cx="364010" cy="338554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498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GPS Work?  What about Clocks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14400"/>
                <a:ext cx="7772400" cy="5334000"/>
              </a:xfrm>
            </p:spPr>
            <p:txBody>
              <a:bodyPr/>
              <a:lstStyle/>
              <a:p>
                <a:r>
                  <a:rPr lang="en-US" sz="2000" dirty="0" smtClean="0"/>
                  <a:t>Let’s ignore relativity for a moment but ask what happens if your watch isn’t synchronized with the city clock</a:t>
                </a:r>
              </a:p>
              <a:p>
                <a:pPr lvl="1"/>
                <a:r>
                  <a:rPr lang="en-US" sz="1600" dirty="0" smtClean="0"/>
                  <a:t>Your clock could be off a fixed amount (e.g. 5 minutes slow)</a:t>
                </a:r>
              </a:p>
              <a:p>
                <a:pPr lvl="1"/>
                <a:r>
                  <a:rPr lang="en-US" sz="1600" dirty="0" smtClean="0"/>
                  <a:t>Your clock could be ticking time incorrectly (e.g. 59 seconds of actual time elapse during ‘one minute’ on your watch)</a:t>
                </a:r>
              </a:p>
              <a:p>
                <a:pPr lvl="1"/>
                <a:r>
                  <a:rPr lang="en-US" sz="1600" dirty="0" smtClean="0"/>
                  <a:t>You don’t know how far off because you don’t know when noon is</a:t>
                </a:r>
              </a:p>
              <a:p>
                <a:pPr lvl="1"/>
                <a:endParaRPr lang="en-US" sz="1600" dirty="0"/>
              </a:p>
              <a:p>
                <a:r>
                  <a:rPr lang="en-US" dirty="0" smtClean="0"/>
                  <a:t>Well suppose there were two cities</a:t>
                </a:r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Then you can correct your watch and use the time between the two arrival times to determine where you are</a:t>
                </a:r>
                <a:endParaRPr lang="en-US" sz="2200" dirty="0" smtClean="0"/>
              </a:p>
              <a:p>
                <a:pPr marL="457200" lvl="1" indent="0">
                  <a:buNone/>
                </a:pPr>
                <a:r>
                  <a:rPr lang="en-US" b="0" dirty="0" smtClean="0"/>
                  <a:t>First bell: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𝑐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  &amp;  ℓ−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𝐻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ℓ−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Second bell: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𝑐𝑜𝑟𝑟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𝐻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/>
                        <a:ea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      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𝑐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𝑐𝑜𝑟𝑟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14400"/>
                <a:ext cx="7772400" cy="5334000"/>
              </a:xfrm>
              <a:blipFill rotWithShape="1">
                <a:blip r:embed="rId2"/>
                <a:stretch>
                  <a:fillRect t="-571" r="-471" b="-6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2667000" y="3429000"/>
            <a:ext cx="4430268" cy="1371600"/>
            <a:chOff x="2667000" y="3429000"/>
            <a:chExt cx="4430268" cy="1371600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2667000" y="3581032"/>
              <a:ext cx="4430268" cy="719922"/>
              <a:chOff x="1600200" y="4876800"/>
              <a:chExt cx="6096000" cy="990600"/>
            </a:xfrm>
          </p:grpSpPr>
          <p:sp>
            <p:nvSpPr>
              <p:cNvPr id="6" name="Oval 5"/>
              <p:cNvSpPr/>
              <p:nvPr/>
            </p:nvSpPr>
            <p:spPr bwMode="auto">
              <a:xfrm>
                <a:off x="1600200" y="4876800"/>
                <a:ext cx="990600" cy="990600"/>
              </a:xfrm>
              <a:prstGeom prst="ellipse">
                <a:avLst/>
              </a:prstGeom>
              <a:gradFill>
                <a:gsLst>
                  <a:gs pos="0">
                    <a:srgbClr val="92D050"/>
                  </a:gs>
                  <a:gs pos="74000">
                    <a:srgbClr val="00B050"/>
                  </a:gs>
                  <a:gs pos="83000">
                    <a:srgbClr val="38B869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ahoma" pitchFamily="34" charset="0"/>
                  </a:rPr>
                  <a:t>Rock</a:t>
                </a:r>
              </a:p>
            </p:txBody>
          </p:sp>
          <p:sp>
            <p:nvSpPr>
              <p:cNvPr id="7" name="Oval 6"/>
              <p:cNvSpPr/>
              <p:nvPr/>
            </p:nvSpPr>
            <p:spPr bwMode="auto">
              <a:xfrm>
                <a:off x="6705600" y="4876800"/>
                <a:ext cx="990600" cy="990600"/>
              </a:xfrm>
              <a:prstGeom prst="ellipse">
                <a:avLst/>
              </a:prstGeom>
              <a:gradFill>
                <a:gsLst>
                  <a:gs pos="0">
                    <a:schemeClr val="tx2">
                      <a:lumMod val="20000"/>
                      <a:lumOff val="80000"/>
                    </a:schemeClr>
                  </a:gs>
                  <a:gs pos="30000">
                    <a:schemeClr val="tx2">
                      <a:lumMod val="40000"/>
                      <a:lumOff val="60000"/>
                    </a:schemeClr>
                  </a:gs>
                  <a:gs pos="74000">
                    <a:schemeClr val="tx2">
                      <a:lumMod val="7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ahoma" pitchFamily="34" charset="0"/>
                  </a:rPr>
                  <a:t>Hard 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ahoma" pitchFamily="34" charset="0"/>
                  </a:rPr>
                  <a:t>Place</a:t>
                </a:r>
              </a:p>
            </p:txBody>
          </p:sp>
          <p:cxnSp>
            <p:nvCxnSpPr>
              <p:cNvPr id="8" name="Straight Connector 7"/>
              <p:cNvCxnSpPr>
                <a:stCxn id="6" idx="6"/>
                <a:endCxn id="7" idx="2"/>
              </p:cNvCxnSpPr>
              <p:nvPr/>
            </p:nvCxnSpPr>
            <p:spPr bwMode="auto">
              <a:xfrm>
                <a:off x="2590800" y="5372100"/>
                <a:ext cx="411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" name="Multiply 8"/>
              <p:cNvSpPr/>
              <p:nvPr/>
            </p:nvSpPr>
            <p:spPr bwMode="auto">
              <a:xfrm>
                <a:off x="3811809" y="5218725"/>
                <a:ext cx="304799" cy="304799"/>
              </a:xfrm>
              <a:prstGeom prst="mathMultiply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 bwMode="auto">
            <a:xfrm>
              <a:off x="2971800" y="4377154"/>
              <a:ext cx="376550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Straight Arrow Connector 42"/>
            <p:cNvCxnSpPr/>
            <p:nvPr/>
          </p:nvCxnSpPr>
          <p:spPr bwMode="auto">
            <a:xfrm>
              <a:off x="2971799" y="3513377"/>
              <a:ext cx="141324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3496415" y="3429000"/>
                  <a:ext cx="3640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6415" y="3429000"/>
                  <a:ext cx="364010" cy="338554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4390770" y="4462046"/>
                  <a:ext cx="35458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/>
                          </a:rPr>
                          <m:t>ℓ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0770" y="4462046"/>
                  <a:ext cx="354584" cy="33855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5618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GPS Work?  3 Dimensions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7772400" cy="5334000"/>
          </a:xfrm>
        </p:spPr>
        <p:txBody>
          <a:bodyPr/>
          <a:lstStyle/>
          <a:p>
            <a:r>
              <a:rPr lang="en-US" sz="2000" dirty="0" smtClean="0"/>
              <a:t>The concept scales up to 3 dimensions fairly easily</a:t>
            </a:r>
          </a:p>
          <a:p>
            <a:endParaRPr lang="en-US" sz="2000" dirty="0"/>
          </a:p>
          <a:p>
            <a:r>
              <a:rPr lang="en-US" sz="2000" dirty="0" smtClean="0"/>
              <a:t>You need a range measurement to 3 fixed cities to triangulate in three dimensions</a:t>
            </a:r>
          </a:p>
          <a:p>
            <a:pPr lvl="1"/>
            <a:r>
              <a:rPr lang="en-US" sz="1800" dirty="0" smtClean="0"/>
              <a:t>The geometry is the intersection of 3 different spheres</a:t>
            </a:r>
          </a:p>
          <a:p>
            <a:pPr lvl="1"/>
            <a:r>
              <a:rPr lang="en-US" sz="1800" dirty="0" smtClean="0"/>
              <a:t>The best representation for PowerPoint is 2 dimensions and circles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sz="2000" dirty="0" smtClean="0"/>
              <a:t>You need an additional measurement to fix the time bias between your clock and the cities (for GPS this is often called disciplining your clock to GPS time)</a:t>
            </a:r>
          </a:p>
          <a:p>
            <a:endParaRPr lang="en-US" sz="2000" dirty="0"/>
          </a:p>
        </p:txBody>
      </p:sp>
      <p:sp>
        <p:nvSpPr>
          <p:cNvPr id="4" name="Oval 3"/>
          <p:cNvSpPr/>
          <p:nvPr/>
        </p:nvSpPr>
        <p:spPr bwMode="auto">
          <a:xfrm>
            <a:off x="3124200" y="3124200"/>
            <a:ext cx="1447800" cy="1447800"/>
          </a:xfrm>
          <a:prstGeom prst="ellipse">
            <a:avLst/>
          </a:prstGeom>
          <a:solidFill>
            <a:srgbClr val="00B05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191000" y="3130296"/>
            <a:ext cx="1676400" cy="1746504"/>
          </a:xfrm>
          <a:prstGeom prst="ellipse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991100" y="3965448"/>
            <a:ext cx="76200" cy="76200"/>
          </a:xfrm>
          <a:prstGeom prst="ellipse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12" name="Straight Arrow Connector 11"/>
          <p:cNvCxnSpPr>
            <a:stCxn id="16" idx="3"/>
            <a:endCxn id="14" idx="1"/>
          </p:cNvCxnSpPr>
          <p:nvPr/>
        </p:nvCxnSpPr>
        <p:spPr bwMode="auto">
          <a:xfrm flipV="1">
            <a:off x="3821159" y="3386066"/>
            <a:ext cx="615344" cy="4889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Oval 15"/>
          <p:cNvSpPr/>
          <p:nvPr/>
        </p:nvSpPr>
        <p:spPr bwMode="auto">
          <a:xfrm>
            <a:off x="3810000" y="3810000"/>
            <a:ext cx="76200" cy="76200"/>
          </a:xfrm>
          <a:prstGeom prst="ellipse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20" name="Straight Arrow Connector 19"/>
          <p:cNvCxnSpPr>
            <a:stCxn id="10" idx="5"/>
            <a:endCxn id="14" idx="1"/>
          </p:cNvCxnSpPr>
          <p:nvPr/>
        </p:nvCxnSpPr>
        <p:spPr bwMode="auto">
          <a:xfrm flipH="1" flipV="1">
            <a:off x="4436503" y="3386066"/>
            <a:ext cx="619638" cy="6444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475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GPS Work?  All the Gory Details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Okay not all of them but some subtle points to appreciate</a:t>
                </a:r>
              </a:p>
              <a:p>
                <a:r>
                  <a:rPr lang="en-US" dirty="0" smtClean="0"/>
                  <a:t>The GPS space vehicles (that’s what they are called) have very high precision atomic clocks</a:t>
                </a:r>
              </a:p>
              <a:p>
                <a:pPr lvl="1"/>
                <a:r>
                  <a:rPr lang="en-US" dirty="0" smtClean="0"/>
                  <a:t>They tick very precisely, but…</a:t>
                </a:r>
              </a:p>
              <a:p>
                <a:pPr lvl="1"/>
                <a:r>
                  <a:rPr lang="en-US" dirty="0" smtClean="0"/>
                  <a:t>They move relative to someone on earth, so special relativity says they tick more slowly than the earthbound ones, but…</a:t>
                </a:r>
              </a:p>
              <a:p>
                <a:pPr lvl="1"/>
                <a:r>
                  <a:rPr lang="en-US" dirty="0" smtClean="0"/>
                  <a:t>They move in a weaker gravitational field, so general relativity says they tick more quickly (all other things being equal)</a:t>
                </a:r>
              </a:p>
              <a:p>
                <a:pPr lvl="1"/>
                <a:r>
                  <a:rPr lang="en-US" dirty="0" smtClean="0"/>
                  <a:t>The GPS system implements both corrections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The speed of light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𝑐</m:t>
                    </m:r>
                  </m:oMath>
                </a14:m>
                <a:r>
                  <a:rPr lang="en-US" dirty="0" smtClean="0"/>
                  <a:t> isn’t always the same.  Why?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914" r="-1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21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se1.mm.bing.net/th?&amp;id=OIP.M25f3064e2a8397c0229d10f9cd7a5dd3o0&amp;w=300&amp;h=225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tse1.mm.bing.net/th?&amp;id=OIP.M7d57fa3ae5861cbb32e41a732816528ao0&amp;w=300&amp;h=168&amp;c=0&amp;pid=1.9&amp;rs=0&amp;p=0&amp;r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93" y="4152900"/>
            <a:ext cx="4218214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tse1.mm.bing.net/th?&amp;id=OIP.Ma98024079b60546bdfba89c68ce5d15do0&amp;w=300&amp;h=169&amp;c=0&amp;pid=1.9&amp;rs=0&amp;p=0&amp;r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590800"/>
            <a:ext cx="486958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27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Navigate Interstellar Space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Heroic Age, there are several tribes that have mastered interstellar travel (Gold, Silver, Heroic, Bronze, Iron)</a:t>
            </a:r>
          </a:p>
          <a:p>
            <a:endParaRPr lang="en-US" dirty="0"/>
          </a:p>
          <a:p>
            <a:r>
              <a:rPr lang="en-US" dirty="0" smtClean="0"/>
              <a:t>How do they find their way?</a:t>
            </a:r>
          </a:p>
          <a:p>
            <a:endParaRPr lang="en-US" dirty="0"/>
          </a:p>
          <a:p>
            <a:r>
              <a:rPr lang="en-US" dirty="0" smtClean="0"/>
              <a:t>Two different possible methods being studied by the US government today</a:t>
            </a:r>
          </a:p>
          <a:p>
            <a:pPr lvl="1"/>
            <a:r>
              <a:rPr lang="en-US" dirty="0" smtClean="0"/>
              <a:t>Interstellar Pulsars – X-ray navigation</a:t>
            </a:r>
          </a:p>
          <a:p>
            <a:pPr lvl="1"/>
            <a:r>
              <a:rPr lang="en-US" dirty="0" smtClean="0"/>
              <a:t>Atom Interferometry – quantum interference; macroscopically separated 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1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Pulsar X-Ray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199"/>
            <a:ext cx="3505200" cy="5844443"/>
          </a:xfrm>
        </p:spPr>
        <p:txBody>
          <a:bodyPr/>
          <a:lstStyle/>
          <a:p>
            <a:r>
              <a:rPr lang="en-US" sz="2000" dirty="0" smtClean="0"/>
              <a:t>Pulsars are neutron stars that spin and which beam out X-rays along a particular axis</a:t>
            </a:r>
          </a:p>
          <a:p>
            <a:endParaRPr lang="en-US" sz="2000" dirty="0"/>
          </a:p>
          <a:p>
            <a:r>
              <a:rPr lang="en-US" sz="2000" dirty="0" smtClean="0"/>
              <a:t>Since they have known locations and known signal structures, they act like an intergalactic GPS</a:t>
            </a:r>
          </a:p>
          <a:p>
            <a:endParaRPr lang="en-US" sz="2000" dirty="0" smtClean="0"/>
          </a:p>
          <a:p>
            <a:r>
              <a:rPr lang="en-US" sz="2000" dirty="0" smtClean="0"/>
              <a:t>NICER/SEXTANT mission being launched later this year and will be installed on the ISS</a:t>
            </a:r>
          </a:p>
          <a:p>
            <a:pPr lvl="1"/>
            <a:r>
              <a:rPr lang="en-US" sz="1600" dirty="0" smtClean="0"/>
              <a:t>NICER looking at neutron stars scientifically</a:t>
            </a:r>
          </a:p>
          <a:p>
            <a:pPr lvl="1"/>
            <a:r>
              <a:rPr lang="en-US" sz="1600" dirty="0" smtClean="0"/>
              <a:t>SEXTANT looking at neutron-star based navigation</a:t>
            </a:r>
            <a:endParaRPr lang="en-US" sz="1600" dirty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99" y="914400"/>
            <a:ext cx="3334599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047393"/>
            <a:ext cx="2547937" cy="274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 descr="Image result for NICER sextant nas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901467"/>
            <a:ext cx="282892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17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648" y="1143000"/>
            <a:ext cx="5486400" cy="5334000"/>
          </a:xfrm>
        </p:spPr>
        <p:txBody>
          <a:bodyPr/>
          <a:lstStyle/>
          <a:p>
            <a:r>
              <a:rPr lang="en-US" sz="2000" dirty="0" smtClean="0"/>
              <a:t>Up to this point we’ve been talking about measuring position with respect to distant objects (stars and other celestial bodies)</a:t>
            </a:r>
          </a:p>
          <a:p>
            <a:endParaRPr lang="en-US" sz="2000" dirty="0"/>
          </a:p>
          <a:p>
            <a:r>
              <a:rPr lang="en-US" sz="2000" dirty="0" smtClean="0"/>
              <a:t>But wait a minute!  The Wii introduced us to how cool </a:t>
            </a:r>
            <a:r>
              <a:rPr lang="en-US" sz="2000" dirty="0"/>
              <a:t>(MEMS) </a:t>
            </a:r>
            <a:r>
              <a:rPr lang="en-US" sz="2000" dirty="0" smtClean="0"/>
              <a:t>gyros and accelerometers are.  Why not use those?</a:t>
            </a:r>
          </a:p>
          <a:p>
            <a:endParaRPr lang="en-US" sz="2000" dirty="0"/>
          </a:p>
          <a:p>
            <a:r>
              <a:rPr lang="en-US" sz="2000" dirty="0" smtClean="0"/>
              <a:t>Well… the technical reason is that ‘</a:t>
            </a:r>
            <a:r>
              <a:rPr lang="en-US" sz="2000" i="1" dirty="0" smtClean="0"/>
              <a:t>measurement errors propagate into state errors and are amplified by the time integration!</a:t>
            </a:r>
            <a:r>
              <a:rPr lang="en-US" sz="2000" dirty="0" smtClean="0"/>
              <a:t>’  Huh?</a:t>
            </a:r>
          </a:p>
          <a:p>
            <a:endParaRPr lang="en-US" sz="2000" dirty="0"/>
          </a:p>
          <a:p>
            <a:r>
              <a:rPr lang="en-US" sz="2000" dirty="0" smtClean="0"/>
              <a:t>It means small errors here and now get amplified as you go to there and then (e.g. the </a:t>
            </a:r>
            <a:r>
              <a:rPr lang="en-US" sz="2000" i="1" dirty="0" err="1" smtClean="0"/>
              <a:t>Goldbug</a:t>
            </a:r>
            <a:r>
              <a:rPr lang="en-US" sz="2000" dirty="0" smtClean="0"/>
              <a:t> by Poe)</a:t>
            </a:r>
            <a:endParaRPr lang="en-US" sz="2000" dirty="0"/>
          </a:p>
        </p:txBody>
      </p:sp>
      <p:pic>
        <p:nvPicPr>
          <p:cNvPr id="3074" name="Picture 2" descr="Image result for wiimo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90703"/>
            <a:ext cx="3066427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tse1.mm.bing.net/th?&amp;id=OIP.M68da780a5eb3f74ec2a7c0298a1e2fc9o0&amp;w=300&amp;h=300&amp;c=0&amp;pid=1.9&amp;rs=0&amp;p=0&amp;r=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r="23000"/>
          <a:stretch/>
        </p:blipFill>
        <p:spPr bwMode="auto">
          <a:xfrm>
            <a:off x="7070852" y="3048000"/>
            <a:ext cx="1939175" cy="361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is micro-ANS chip is one of five inventions DARPA is working on to help improve or replace GP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80" y="2895600"/>
            <a:ext cx="1185037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51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Atom Interferometry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8153400" cy="5410200"/>
          </a:xfrm>
        </p:spPr>
        <p:txBody>
          <a:bodyPr/>
          <a:lstStyle/>
          <a:p>
            <a:r>
              <a:rPr lang="en-US" sz="1800" dirty="0" smtClean="0"/>
              <a:t>So the key is reducing the measurement error.</a:t>
            </a:r>
          </a:p>
          <a:p>
            <a:endParaRPr lang="en-US" sz="1800" dirty="0"/>
          </a:p>
          <a:p>
            <a:r>
              <a:rPr lang="en-US" sz="1800" dirty="0" smtClean="0"/>
              <a:t>The best way is to use cold atoms (Bose-Einstein condensates) and have them interfere with themselves (each atom with itself)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Quantum mechanical effects are being employed to define all physical constants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743200"/>
            <a:ext cx="5029200" cy="2708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10400" y="2895600"/>
            <a:ext cx="1524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i="1" dirty="0" smtClean="0"/>
              <a:t>Single atom whose individual quantum components are macroscopically separated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20745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Weaning the Military Off of GPS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7924800" cy="3200400"/>
          </a:xfrm>
        </p:spPr>
        <p:txBody>
          <a:bodyPr/>
          <a:lstStyle/>
          <a:p>
            <a:r>
              <a:rPr lang="en-US" sz="1800" dirty="0" smtClean="0"/>
              <a:t>The Military wants to minimize dependency on GPS.  Why?</a:t>
            </a:r>
          </a:p>
          <a:p>
            <a:r>
              <a:rPr lang="en-US" sz="1800" dirty="0" smtClean="0"/>
              <a:t>DARPA is using this on subs!  Why?</a:t>
            </a:r>
            <a:endParaRPr lang="en-US" sz="18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392" y="4114800"/>
            <a:ext cx="5533060" cy="205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2988659" cy="2643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538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About Us</a:t>
            </a:r>
          </a:p>
        </p:txBody>
      </p:sp>
      <p:sp>
        <p:nvSpPr>
          <p:cNvPr id="40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 dirty="0" smtClean="0"/>
              <a:t>JP Burke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 smtClean="0"/>
              <a:t>Software Engineer at </a:t>
            </a:r>
            <a:r>
              <a:rPr lang="en-US" altLang="en-US" sz="1800" dirty="0" err="1" smtClean="0"/>
              <a:t>a.i</a:t>
            </a:r>
            <a:r>
              <a:rPr lang="en-US" altLang="en-US" sz="1800" dirty="0" smtClean="0"/>
              <a:t>. solutions, Inc.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 smtClean="0"/>
              <a:t>Works on the Earth Observation System (EOS) at the Goddard Space Flight Center in Greenbelt, MD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 smtClean="0"/>
              <a:t>Responsible for software that runs a train of Earth Science Spacecraft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 smtClean="0"/>
              <a:t>Lifelong spaceflight enthusiast and all around nerd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 smtClean="0"/>
              <a:t>Once took 7 hour trip to Florida to see 3:44am rocket launch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1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 smtClean="0"/>
              <a:t>Conrad Schiff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 smtClean="0"/>
              <a:t>Currently a plasma physicist at GSFC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 smtClean="0"/>
              <a:t>Official disclaimer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600" dirty="0" smtClean="0"/>
              <a:t>All the opinions expressed by me are mine alone and do not reflect official positions of NASA or the Federal Government</a:t>
            </a:r>
          </a:p>
          <a:p>
            <a:pPr lvl="2" eaLnBrk="1" hangingPunct="1">
              <a:lnSpc>
                <a:spcPct val="90000"/>
              </a:lnSpc>
            </a:pPr>
            <a:endParaRPr lang="en-US" altLang="en-US" sz="16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 smtClean="0"/>
              <a:t>JP is young and cool – he’ll discuss the anime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 smtClean="0"/>
              <a:t>Conrad is old and grumpy – he’ll critique the physics</a:t>
            </a:r>
          </a:p>
          <a:p>
            <a:pPr lvl="2" eaLnBrk="1" hangingPunct="1">
              <a:lnSpc>
                <a:spcPct val="90000"/>
              </a:lnSpc>
            </a:pPr>
            <a:endParaRPr lang="en-US" altLang="en-US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in Anime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66800"/>
            <a:ext cx="7772400" cy="5334000"/>
          </a:xfrm>
        </p:spPr>
        <p:txBody>
          <a:bodyPr/>
          <a:lstStyle/>
          <a:p>
            <a:r>
              <a:rPr lang="en-US" sz="2000" dirty="0" smtClean="0"/>
              <a:t>A universal component of all anime is that the characters need to go from point A to point B</a:t>
            </a:r>
          </a:p>
          <a:p>
            <a:endParaRPr lang="en-US" sz="2000" dirty="0"/>
          </a:p>
          <a:p>
            <a:r>
              <a:rPr lang="en-US" sz="2000" dirty="0" smtClean="0"/>
              <a:t>Sometimes, although not so often, they get lost </a:t>
            </a:r>
          </a:p>
          <a:p>
            <a:pPr lvl="1"/>
            <a:r>
              <a:rPr lang="en-US" sz="1800" dirty="0" smtClean="0"/>
              <a:t>Exception:  One Piece – Does the Going Merry (or Thousand Sunny) ever get lost?</a:t>
            </a:r>
          </a:p>
          <a:p>
            <a:pPr lvl="1"/>
            <a:r>
              <a:rPr lang="en-US" sz="1800" dirty="0" smtClean="0"/>
              <a:t>Exception:  Pokémon – Ash always seems to get lost!</a:t>
            </a:r>
          </a:p>
          <a:p>
            <a:endParaRPr lang="en-US" sz="2000" dirty="0"/>
          </a:p>
          <a:p>
            <a:r>
              <a:rPr lang="en-US" sz="2000" dirty="0" smtClean="0"/>
              <a:t>Obviously anime is meant to be enjoyed but let’s take a bit of time out to figure how characters might find their way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We will talk about three shows in detail</a:t>
            </a:r>
          </a:p>
          <a:p>
            <a:pPr lvl="1"/>
            <a:r>
              <a:rPr lang="en-US" sz="1800" dirty="0" smtClean="0"/>
              <a:t>One Piece – Old fashioned sea navigation using sextants and clocks</a:t>
            </a:r>
          </a:p>
          <a:p>
            <a:pPr lvl="1"/>
            <a:r>
              <a:rPr lang="en-US" sz="1800" dirty="0"/>
              <a:t>Pokémon </a:t>
            </a:r>
            <a:r>
              <a:rPr lang="en-US" sz="1800" dirty="0" smtClean="0"/>
              <a:t>– GPS </a:t>
            </a:r>
            <a:r>
              <a:rPr lang="en-US" sz="1800" dirty="0"/>
              <a:t>in </a:t>
            </a:r>
            <a:r>
              <a:rPr lang="en-US" sz="1800" dirty="0" err="1" smtClean="0"/>
              <a:t>Pokénav</a:t>
            </a:r>
            <a:endParaRPr lang="en-US" sz="1800" dirty="0" smtClean="0"/>
          </a:p>
          <a:p>
            <a:pPr lvl="1"/>
            <a:r>
              <a:rPr lang="en-US" sz="1800" dirty="0" smtClean="0"/>
              <a:t>Heroic Age – How to navigate the stars (pulsars and atoms or big and small)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1444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one piece nami compa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4596384" cy="344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one piece grand 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81000"/>
            <a:ext cx="3571875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Image result for one piece grand l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03" y="2438400"/>
            <a:ext cx="3341297" cy="339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og Po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876800"/>
            <a:ext cx="123825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ternal Po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876800"/>
            <a:ext cx="123825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 descr="South Bi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South Bir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902200"/>
            <a:ext cx="123825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urtle Pos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902200"/>
            <a:ext cx="123825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4625" y="5972176"/>
            <a:ext cx="1292225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Log Pose</a:t>
            </a:r>
            <a:endParaRPr lang="en-US" sz="1800" dirty="0"/>
          </a:p>
        </p:txBody>
      </p:sp>
      <p:sp>
        <p:nvSpPr>
          <p:cNvPr id="16" name="TextBox 15"/>
          <p:cNvSpPr txBox="1"/>
          <p:nvPr/>
        </p:nvSpPr>
        <p:spPr>
          <a:xfrm>
            <a:off x="1671637" y="5969000"/>
            <a:ext cx="1501775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Eternal Pose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3297237" y="5943600"/>
            <a:ext cx="1274763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South Bird</a:t>
            </a:r>
            <a:endParaRPr 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4694238" y="5943600"/>
            <a:ext cx="1477962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Turtle Pose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3856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in the One Piece World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 disclosure:  One of us watched One Piece with his kids until they got tired of too many chapters and too much filler</a:t>
            </a:r>
          </a:p>
          <a:p>
            <a:endParaRPr lang="en-US" dirty="0"/>
          </a:p>
          <a:p>
            <a:r>
              <a:rPr lang="en-US" dirty="0" smtClean="0"/>
              <a:t>Re-occurring question:  Just why do they use compasses and ‘log poses’ for navigation when they live on a planet presumably surrounded by stars</a:t>
            </a:r>
          </a:p>
          <a:p>
            <a:endParaRPr lang="en-US" dirty="0"/>
          </a:p>
          <a:p>
            <a:r>
              <a:rPr lang="en-US" dirty="0" smtClean="0"/>
              <a:t>The crazy magnetic fields of the world of One Piece actually scream out for the Straw Hats to use a simple application of </a:t>
            </a:r>
            <a:r>
              <a:rPr lang="en-US" b="1" i="1" dirty="0" smtClean="0"/>
              <a:t>celestial navigation</a:t>
            </a:r>
          </a:p>
          <a:p>
            <a:pPr lvl="1"/>
            <a:r>
              <a:rPr lang="en-US" dirty="0" smtClean="0"/>
              <a:t>In other words what </a:t>
            </a:r>
            <a:r>
              <a:rPr lang="en-US" dirty="0" err="1" smtClean="0"/>
              <a:t>Nami</a:t>
            </a:r>
            <a:r>
              <a:rPr lang="en-US" dirty="0" smtClean="0"/>
              <a:t> needs most is a sextant, a clock, and something in the sky (the sun, moon, or some stars)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03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Piece World Geography (</a:t>
            </a:r>
            <a:r>
              <a:rPr lang="en-US" dirty="0" err="1" smtClean="0"/>
              <a:t>Piratography</a:t>
            </a:r>
            <a:r>
              <a:rPr lang="en-US" dirty="0" smtClean="0"/>
              <a:t>??)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3733800" cy="5449666"/>
          </a:xfrm>
        </p:spPr>
        <p:txBody>
          <a:bodyPr/>
          <a:lstStyle/>
          <a:p>
            <a:r>
              <a:rPr lang="en-US" dirty="0" smtClean="0"/>
              <a:t>We can assume that the One Piece World (OPW) spins about an axis</a:t>
            </a:r>
          </a:p>
          <a:p>
            <a:pPr lvl="1"/>
            <a:r>
              <a:rPr lang="en-US" dirty="0" smtClean="0"/>
              <a:t>The show clearly shows a day and night, a sun, stars, and moon</a:t>
            </a:r>
          </a:p>
          <a:p>
            <a:pPr lvl="1"/>
            <a:endParaRPr lang="en-US" dirty="0"/>
          </a:p>
          <a:p>
            <a:r>
              <a:rPr lang="en-US" dirty="0" smtClean="0"/>
              <a:t>Let’s just focus on the sun and imagine that </a:t>
            </a:r>
            <a:r>
              <a:rPr lang="en-US" dirty="0" err="1" smtClean="0"/>
              <a:t>Nami</a:t>
            </a:r>
            <a:r>
              <a:rPr lang="en-US" dirty="0" smtClean="0"/>
              <a:t> has a sextant</a:t>
            </a:r>
          </a:p>
          <a:p>
            <a:endParaRPr lang="en-US" dirty="0"/>
          </a:p>
          <a:p>
            <a:r>
              <a:rPr lang="en-US" dirty="0" smtClean="0"/>
              <a:t>Then she can determine the latitude on OPW</a:t>
            </a:r>
            <a:endParaRPr lang="en-US" dirty="0"/>
          </a:p>
        </p:txBody>
      </p:sp>
      <p:pic>
        <p:nvPicPr>
          <p:cNvPr id="4" name="Picture 10" descr="Image result for one piece grand 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048000"/>
            <a:ext cx="2590800" cy="263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 bwMode="auto">
          <a:xfrm flipV="1">
            <a:off x="6553200" y="2362200"/>
            <a:ext cx="990600" cy="990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Arc 6"/>
          <p:cNvSpPr/>
          <p:nvPr/>
        </p:nvSpPr>
        <p:spPr bwMode="auto">
          <a:xfrm rot="1741654">
            <a:off x="7069097" y="2537359"/>
            <a:ext cx="457200" cy="190500"/>
          </a:xfrm>
          <a:prstGeom prst="arc">
            <a:avLst>
              <a:gd name="adj1" fmla="val 16200000"/>
              <a:gd name="adj2" fmla="val 1128780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stealth" w="lg" len="lg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2051" name="Picture 3" descr="C:\Users\Conrad\AppData\Local\Microsoft\Windows\INetCache\IE\AHBI8KZ4\shining-sun-13622-large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3744828"/>
            <a:ext cx="522287" cy="52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31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the Sextant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3657600" cy="5334000"/>
          </a:xfrm>
        </p:spPr>
        <p:txBody>
          <a:bodyPr/>
          <a:lstStyle/>
          <a:p>
            <a:r>
              <a:rPr lang="en-US" dirty="0" smtClean="0"/>
              <a:t>The sextant </a:t>
            </a:r>
            <a:r>
              <a:rPr lang="en-US" sz="1800" dirty="0" smtClean="0"/>
              <a:t>(taking its name from its span of 1/6 of a circle)</a:t>
            </a:r>
            <a:r>
              <a:rPr lang="en-US" dirty="0" smtClean="0"/>
              <a:t> measures the angle of an object in the sky relative to the horizon</a:t>
            </a:r>
          </a:p>
          <a:p>
            <a:endParaRPr lang="en-US" dirty="0"/>
          </a:p>
          <a:p>
            <a:r>
              <a:rPr lang="en-US" dirty="0" smtClean="0"/>
              <a:t>Having an independent table telling the angle where the object is relative to the equator gives the latitude immediately </a:t>
            </a:r>
            <a:r>
              <a:rPr lang="en-US" sz="1800" dirty="0" smtClean="0"/>
              <a:t>(such tables are typically called astronomical almanacs</a:t>
            </a:r>
            <a:r>
              <a:rPr lang="en-US" sz="1800" dirty="0"/>
              <a:t>)</a:t>
            </a:r>
          </a:p>
        </p:txBody>
      </p:sp>
      <p:pic>
        <p:nvPicPr>
          <p:cNvPr id="1028" name="Picture 4" descr="https://upload.wikimedia.org/wikipedia/commons/thumb/7/76/Using_sextant_swing.gif/300px-Using_sextant_sw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43000"/>
            <a:ext cx="41148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4573969" y="3429000"/>
            <a:ext cx="4332287" cy="3338668"/>
            <a:chOff x="4573969" y="3429000"/>
            <a:chExt cx="4332287" cy="3338668"/>
          </a:xfrm>
        </p:grpSpPr>
        <p:pic>
          <p:nvPicPr>
            <p:cNvPr id="6" name="Picture 10" descr="Image result for one piece grand 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3969" y="4114800"/>
              <a:ext cx="2590800" cy="2630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/>
            <p:cNvCxnSpPr/>
            <p:nvPr/>
          </p:nvCxnSpPr>
          <p:spPr bwMode="auto">
            <a:xfrm flipV="1">
              <a:off x="6631369" y="3429000"/>
              <a:ext cx="990600" cy="990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" name="Arc 7"/>
            <p:cNvSpPr/>
            <p:nvPr/>
          </p:nvSpPr>
          <p:spPr bwMode="auto">
            <a:xfrm rot="1741654">
              <a:off x="7147266" y="3604159"/>
              <a:ext cx="457200" cy="190500"/>
            </a:xfrm>
            <a:prstGeom prst="arc">
              <a:avLst>
                <a:gd name="adj1" fmla="val 16200000"/>
                <a:gd name="adj2" fmla="val 11287806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pic>
          <p:nvPicPr>
            <p:cNvPr id="9" name="Picture 3" descr="C:\Users\Conrad\AppData\Local\Microsoft\Windows\INetCache\IE\AHBI8KZ4\shining-sun-13622-large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3969" y="4811628"/>
              <a:ext cx="522287" cy="522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Arrow Connector 4"/>
            <p:cNvCxnSpPr/>
            <p:nvPr/>
          </p:nvCxnSpPr>
          <p:spPr bwMode="auto">
            <a:xfrm>
              <a:off x="5562600" y="5791200"/>
              <a:ext cx="1447800" cy="95392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/>
            <p:cNvCxnSpPr/>
            <p:nvPr/>
          </p:nvCxnSpPr>
          <p:spPr bwMode="auto">
            <a:xfrm flipV="1">
              <a:off x="5638800" y="4724400"/>
              <a:ext cx="2097469" cy="8382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Arrow Connector 17"/>
            <p:cNvCxnSpPr>
              <a:endCxn id="9" idx="1"/>
            </p:cNvCxnSpPr>
            <p:nvPr/>
          </p:nvCxnSpPr>
          <p:spPr bwMode="auto">
            <a:xfrm flipV="1">
              <a:off x="5562600" y="5072772"/>
              <a:ext cx="2821369" cy="6312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374159">
              <a:off x="6683676" y="4565625"/>
              <a:ext cx="892175" cy="669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4" name="Straight Arrow Connector 23"/>
            <p:cNvCxnSpPr>
              <a:endCxn id="9" idx="1"/>
            </p:cNvCxnSpPr>
            <p:nvPr/>
          </p:nvCxnSpPr>
          <p:spPr bwMode="auto">
            <a:xfrm>
              <a:off x="7086600" y="5072772"/>
              <a:ext cx="1297369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Straight Arrow Connector 27"/>
            <p:cNvCxnSpPr/>
            <p:nvPr/>
          </p:nvCxnSpPr>
          <p:spPr bwMode="auto">
            <a:xfrm>
              <a:off x="6973284" y="5029200"/>
              <a:ext cx="402582" cy="762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38B869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TextBox 26"/>
            <p:cNvSpPr txBox="1"/>
            <p:nvPr/>
          </p:nvSpPr>
          <p:spPr>
            <a:xfrm>
              <a:off x="7655823" y="4528036"/>
              <a:ext cx="1066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FF0000"/>
                  </a:solidFill>
                </a:rPr>
                <a:t>Local vertical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75866" y="5660395"/>
              <a:ext cx="13545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38B869"/>
                  </a:solidFill>
                </a:rPr>
                <a:t>Local horizontal</a:t>
              </a:r>
              <a:endParaRPr lang="en-US" dirty="0">
                <a:solidFill>
                  <a:srgbClr val="38B869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584654" y="6506058"/>
              <a:ext cx="13545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bg2">
                      <a:lumMod val="50000"/>
                    </a:schemeClr>
                  </a:solidFill>
                </a:rPr>
                <a:t>equator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529702" y="3229689"/>
            <a:ext cx="2148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i="1" dirty="0" smtClean="0"/>
              <a:t>Credit: </a:t>
            </a:r>
            <a:r>
              <a:rPr lang="en-US" sz="1000" i="1" dirty="0" err="1" smtClean="0"/>
              <a:t>wikipedia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336131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Longitude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5562600" cy="5334000"/>
          </a:xfrm>
        </p:spPr>
        <p:txBody>
          <a:bodyPr/>
          <a:lstStyle/>
          <a:p>
            <a:r>
              <a:rPr lang="en-US" sz="2000" dirty="0" smtClean="0"/>
              <a:t>Finding a boat’s longitude is a lot more difficult from celestial navigation (read this as essentially impossible)</a:t>
            </a:r>
          </a:p>
          <a:p>
            <a:endParaRPr lang="en-US" sz="2000" dirty="0"/>
          </a:p>
          <a:p>
            <a:r>
              <a:rPr lang="en-US" sz="2000" dirty="0" smtClean="0"/>
              <a:t>The best and most reliable way to do this is by using a clock set to the time of a known meridian and then comparing that time to local noon</a:t>
            </a:r>
          </a:p>
          <a:p>
            <a:endParaRPr lang="en-US" sz="2000" dirty="0"/>
          </a:p>
          <a:p>
            <a:r>
              <a:rPr lang="en-US" sz="2000" dirty="0" err="1" smtClean="0"/>
              <a:t>Dava</a:t>
            </a:r>
            <a:r>
              <a:rPr lang="en-US" sz="2000" dirty="0" smtClean="0"/>
              <a:t> Sobel’s </a:t>
            </a:r>
            <a:r>
              <a:rPr lang="en-US" sz="2000" dirty="0"/>
              <a:t>book </a:t>
            </a:r>
            <a:r>
              <a:rPr lang="en-US" sz="2000" i="1" dirty="0"/>
              <a:t>Longitude: The True Story of a Lone Genius Who Solved the Greatest Scientific Problem of His Time</a:t>
            </a:r>
            <a:r>
              <a:rPr lang="en-US" sz="2000" dirty="0"/>
              <a:t> </a:t>
            </a:r>
            <a:r>
              <a:rPr lang="en-US" sz="2000" dirty="0" smtClean="0"/>
              <a:t>discusses the history of the development of such a clock</a:t>
            </a:r>
          </a:p>
          <a:p>
            <a:pPr lvl="1"/>
            <a:r>
              <a:rPr lang="en-US" sz="1800" dirty="0" smtClean="0"/>
              <a:t>Harrison chronometer is the answer</a:t>
            </a:r>
          </a:p>
          <a:p>
            <a:pPr lvl="1"/>
            <a:r>
              <a:rPr lang="en-US" sz="1800" dirty="0" smtClean="0"/>
              <a:t>No doubt </a:t>
            </a:r>
            <a:r>
              <a:rPr lang="en-US" sz="1800" dirty="0" err="1" smtClean="0"/>
              <a:t>Luffy</a:t>
            </a:r>
            <a:r>
              <a:rPr lang="en-US" sz="1800" dirty="0" smtClean="0"/>
              <a:t> will find a magic pocket watch that ate a Devil’s fruit or some such thing</a:t>
            </a:r>
            <a:endParaRPr lang="en-US" sz="1800" dirty="0"/>
          </a:p>
        </p:txBody>
      </p:sp>
      <p:pic>
        <p:nvPicPr>
          <p:cNvPr id="2050" name="Picture 2" descr="https://tse1.mm.bing.net/th?&amp;id=OIP.Mf125c3f8d252b5495d5e7bbec6d76ef1o0&amp;w=224&amp;h=264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10000"/>
            <a:ext cx="2133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se1.mm.bing.net/th?&amp;id=OIP.M2202662e57f5dfd695c3f0345bf1bb70o0&amp;w=300&amp;h=300&amp;c=0&amp;pid=1.9&amp;rs=0&amp;p=0&amp;r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7620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31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Image result for pokena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4978"/>
            <a:ext cx="42672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mages1.wikia.nocookie.net/__cb20090701163314/poke5forum/de/images/9/96/Speers%C3%A4ule2.gif">
            <a:hlinkClick r:id="rId3"/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05378"/>
            <a:ext cx="464820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okedex and as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33400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72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Designs\Blueprint.pot</Template>
  <TotalTime>40903</TotalTime>
  <Words>1436</Words>
  <Application>Microsoft Office PowerPoint</Application>
  <PresentationFormat>On-screen Show (4:3)</PresentationFormat>
  <Paragraphs>166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Blueprint</vt:lpstr>
      <vt:lpstr>Finding Home: How Anime Characters Navigate Their World</vt:lpstr>
      <vt:lpstr>About Us</vt:lpstr>
      <vt:lpstr>Navigating in Anime</vt:lpstr>
      <vt:lpstr>PowerPoint Presentation</vt:lpstr>
      <vt:lpstr>Navigating in the One Piece World</vt:lpstr>
      <vt:lpstr>One Piece World Geography (Piratography??)</vt:lpstr>
      <vt:lpstr>How does the Sextant Work?</vt:lpstr>
      <vt:lpstr>What About Longitude</vt:lpstr>
      <vt:lpstr>PowerPoint Presentation</vt:lpstr>
      <vt:lpstr>How Does GPS Work?  Cities and Signals?</vt:lpstr>
      <vt:lpstr>How Does GPS Work?  What about Clocks</vt:lpstr>
      <vt:lpstr>How Does GPS Work?  3 Dimensions</vt:lpstr>
      <vt:lpstr>How Does GPS Work?  All the Gory Details</vt:lpstr>
      <vt:lpstr>PowerPoint Presentation</vt:lpstr>
      <vt:lpstr>How to Navigate Interstellar Space</vt:lpstr>
      <vt:lpstr>Pulsar X-Ray Navigation</vt:lpstr>
      <vt:lpstr>Local Navigation</vt:lpstr>
      <vt:lpstr>Atom Interferometry</vt:lpstr>
      <vt:lpstr>Weaning the Military Off of GPS</vt:lpstr>
    </vt:vector>
  </TitlesOfParts>
  <Company>self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on E&amp;M</dc:title>
  <dc:creator>Conrad Schiff</dc:creator>
  <cp:lastModifiedBy>Conrad</cp:lastModifiedBy>
  <cp:revision>308</cp:revision>
  <cp:lastPrinted>2014-09-01T17:48:07Z</cp:lastPrinted>
  <dcterms:created xsi:type="dcterms:W3CDTF">2011-10-27T02:40:00Z</dcterms:created>
  <dcterms:modified xsi:type="dcterms:W3CDTF">2016-08-06T03:15:40Z</dcterms:modified>
</cp:coreProperties>
</file>